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8"/>
  </p:notesMasterIdLst>
  <p:sldIdLst>
    <p:sldId id="267" r:id="rId2"/>
    <p:sldId id="262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5">
          <p15:clr>
            <a:srgbClr val="A4A3A4"/>
          </p15:clr>
        </p15:guide>
        <p15:guide id="2" pos="3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5014" autoAdjust="0"/>
  </p:normalViewPr>
  <p:slideViewPr>
    <p:cSldViewPr snapToGrid="0" showGuides="1">
      <p:cViewPr>
        <p:scale>
          <a:sx n="77" d="100"/>
          <a:sy n="77" d="100"/>
        </p:scale>
        <p:origin x="1200" y="-114"/>
      </p:cViewPr>
      <p:guideLst>
        <p:guide orient="horz" pos="1585"/>
        <p:guide pos="3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F52D815B-B882-4CE1-A5C2-92FC073ECA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1D6C4846-4E02-4784-922A-9E75793E056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A117DD3-3F81-4413-B056-66FE0EC7FDD5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D6E06592-5588-447D-90CC-4D07E43B79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FF5E70CC-1D6A-493F-B20B-D76146BB13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761272B-8896-4F26-9D54-1A67A35265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4E554FE-AAE1-4566-AD94-D12FA84F2E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7E7303C-561B-4C47-8A48-E63AD9E4024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8D58071F-7E6D-40D9-AB13-20BA220F9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E937F-C30B-4DCE-9422-EB23B29E6056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DF261EA8-4B9E-4660-BC2C-11BC4D155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D935852-92C5-40C1-A5C9-79276DA41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630C7-28E8-4F3A-A157-DD3DA0137909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F518F036-9137-4223-A5BD-39B4C0EB8C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837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3595BC7-3060-4A3C-A391-88869B38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DEB9B-7CA7-47E8-A281-CE052E4AC9C8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47188FF-298B-4310-9AD6-90C45A87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E134D50-D9E0-4246-8F89-C65058235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9419B-0770-4468-982C-207445341ED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5868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D1EB4B8-FEFC-4113-BDA8-D9F86C389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493F7-E038-46B9-86DF-CE01A8F2A29F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8C3FD04-4A27-493D-81F1-1B03B8E71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389BFC7-86CB-4DB7-8BFA-962F117D9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A0A11-C511-4DB1-8B70-E8D9E2410FD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3889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921C881-015B-4A2C-9435-6D2349A88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CE3F9-8ECB-4864-80C6-9217FF3316D3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6DC0260-237A-4BD8-9E18-48348CDB8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5150075-7452-4806-AC4B-185FDCB68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8688E-19E0-4D97-AE5A-4016CD4B2AA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82211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A16A2B9-8222-4BCB-ADF0-526D0D0D9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493B6-12BA-4ABF-B44E-B6FF9275C324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A1BB2A1-5B1D-419F-98A9-F4D4C5B90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0B3F481-14A1-4B24-8616-E21E3C1A4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57DBA-6211-4E20-8D16-D2A786E40CB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9900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B0A8EED2-D50C-4A31-80D3-B8B1DE3AA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C1BC1-927A-40A7-AE88-5806FD3164EA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782965D-A3EF-4E30-91F6-3F71983AD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B0FA6BC-3295-41A1-8D0F-BC52A0C98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4E2415-2027-468F-B939-90344DBDA02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4969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054E685C-25D6-48F2-A1D8-498C5F73E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C7596-7174-43D3-8043-0ED18664AF74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1CA12D31-CA91-4713-9F28-F571291BC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DED1A1CE-7A8C-438C-A15C-C979DF891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451A1-476F-4648-86A3-E2B8028362C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29454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83657ED8-EB6E-479D-9B7D-663415C52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0045F-0B1A-47FD-BBCB-DF799F3ADCC7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AFAA6999-5DD4-4476-BB79-5423BB67A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1ECA2C19-3A3F-4BCC-9367-AE2C31D71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0F9B5-2886-4D89-9C54-D8C50466B38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4220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datuma 1">
            <a:extLst>
              <a:ext uri="{FF2B5EF4-FFF2-40B4-BE49-F238E27FC236}">
                <a16:creationId xmlns:a16="http://schemas.microsoft.com/office/drawing/2014/main" id="{07E98C01-2933-4DA9-84C5-DDFCD62CC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FFBFA-5909-4DC3-9AE7-D8FD777042DC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2">
            <a:extLst>
              <a:ext uri="{FF2B5EF4-FFF2-40B4-BE49-F238E27FC236}">
                <a16:creationId xmlns:a16="http://schemas.microsoft.com/office/drawing/2014/main" id="{64C46493-3348-4478-A612-AB7305404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3">
            <a:extLst>
              <a:ext uri="{FF2B5EF4-FFF2-40B4-BE49-F238E27FC236}">
                <a16:creationId xmlns:a16="http://schemas.microsoft.com/office/drawing/2014/main" id="{2E4E9589-4833-4D25-A65A-9BE1C63E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9D724-E64C-42C9-B259-2158D9AC328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0064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12990F11-0D71-4613-A7F4-BBF750A27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1EE0B-852D-441D-96D0-2BA82341DC0B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B69F10E-476F-454A-AB7A-3F5288D47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985B188-7A5E-4EBB-823D-55CB1737B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63EC92-5276-4BAC-9E7E-8BB28D9C6AB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8155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F76B447-9D3B-481D-A3C6-98429CDD6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F403D-4914-43B3-9F8D-DB7D08CDA4EB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EB8835D-3FAD-4862-BB12-965032C16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B1D1F26-F421-4DA8-B3E8-0EF00EB6C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08631D-39B2-4A14-BC68-CFA09EC9083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52708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zervirano mjesto naslova 1">
            <a:extLst>
              <a:ext uri="{FF2B5EF4-FFF2-40B4-BE49-F238E27FC236}">
                <a16:creationId xmlns:a16="http://schemas.microsoft.com/office/drawing/2014/main" id="{8E71D657-C515-485A-A891-53878F7DAC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4099" name="Rezervirano mjesto teksta 2">
            <a:extLst>
              <a:ext uri="{FF2B5EF4-FFF2-40B4-BE49-F238E27FC236}">
                <a16:creationId xmlns:a16="http://schemas.microsoft.com/office/drawing/2014/main" id="{09184152-51DF-42A0-9905-E4073D74C9F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89A132F-2406-4A0D-9084-2DE7D8DE4B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E060E6B-B358-4BF8-916A-27BEF92AB790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6E0D691-84A4-4134-B2AB-42B6F7796E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E95D2CA-7ACF-4890-BE2D-26166EABCE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0FB87C5-FE26-430D-A869-FED886B5CC0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11.bin"/><Relationship Id="rId3" Type="http://schemas.openxmlformats.org/officeDocument/2006/relationships/image" Target="../media/image4.wmf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19E983DA-7BFE-478A-86E5-55F9BE4B7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9139" y="1603332"/>
            <a:ext cx="7772400" cy="1470025"/>
          </a:xfrm>
        </p:spPr>
        <p:txBody>
          <a:bodyPr/>
          <a:lstStyle/>
          <a:p>
            <a:pPr marL="287338"/>
            <a:r>
              <a:rPr lang="hr-HR" altLang="sr-Latn-RS" sz="1600" dirty="0">
                <a:solidFill>
                  <a:schemeClr val="tx1"/>
                </a:solidFill>
              </a:rPr>
              <a:t>4. SUSTAV DVIJU LINEARNIH JEDNADŽBI S DVJEMA NEPOZNANICAMA</a:t>
            </a:r>
            <a:endParaRPr lang="hr-HR" altLang="sr-Latn-RS" sz="1600" dirty="0"/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7F6D5695-2369-4F03-8340-97E5A045E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8970" y="2516188"/>
            <a:ext cx="6400800" cy="3108629"/>
          </a:xfrm>
        </p:spPr>
        <p:txBody>
          <a:bodyPr/>
          <a:lstStyle/>
          <a:p>
            <a:r>
              <a:rPr lang="hr-HR" altLang="sr-Latn-RS" sz="4400" dirty="0">
                <a:solidFill>
                  <a:schemeClr val="tx1"/>
                </a:solidFill>
              </a:rPr>
              <a:t>4.2. Metoda supstitucije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aobljeni pravokutnik 23">
            <a:extLst>
              <a:ext uri="{FF2B5EF4-FFF2-40B4-BE49-F238E27FC236}">
                <a16:creationId xmlns:a16="http://schemas.microsoft.com/office/drawing/2014/main" id="{DBB63DB6-30BB-499C-8CDD-11635A74767C}"/>
              </a:ext>
            </a:extLst>
          </p:cNvPr>
          <p:cNvSpPr/>
          <p:nvPr/>
        </p:nvSpPr>
        <p:spPr>
          <a:xfrm>
            <a:off x="5515865" y="1010313"/>
            <a:ext cx="3486885" cy="3657600"/>
          </a:xfrm>
          <a:prstGeom prst="roundRect">
            <a:avLst>
              <a:gd name="adj" fmla="val 8642"/>
            </a:avLst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0" name="TekstniOkvir 1">
            <a:extLst>
              <a:ext uri="{FF2B5EF4-FFF2-40B4-BE49-F238E27FC236}">
                <a16:creationId xmlns:a16="http://schemas.microsoft.com/office/drawing/2014/main" id="{117881CA-F072-4D55-A3EC-A7071F254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8" y="180975"/>
            <a:ext cx="40751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Riješimo metodom supstitucije sustav: </a:t>
            </a:r>
          </a:p>
        </p:txBody>
      </p:sp>
      <p:sp>
        <p:nvSpPr>
          <p:cNvPr id="1031" name="TekstniOkvir 2">
            <a:extLst>
              <a:ext uri="{FF2B5EF4-FFF2-40B4-BE49-F238E27FC236}">
                <a16:creationId xmlns:a16="http://schemas.microsoft.com/office/drawing/2014/main" id="{AB8F8EC4-B732-4AEB-915F-80AB4A52D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513" y="779463"/>
            <a:ext cx="203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  2</a:t>
            </a:r>
            <a:r>
              <a:rPr lang="hr-HR" altLang="sr-Latn-RS" i="1"/>
              <a:t>x</a:t>
            </a:r>
            <a:r>
              <a:rPr lang="hr-HR" altLang="sr-Latn-RS"/>
              <a:t> +   </a:t>
            </a:r>
            <a:r>
              <a:rPr lang="hr-HR" altLang="sr-Latn-RS" i="1"/>
              <a:t>y</a:t>
            </a:r>
            <a:r>
              <a:rPr lang="hr-HR" altLang="sr-Latn-RS"/>
              <a:t> = – 3</a:t>
            </a:r>
          </a:p>
          <a:p>
            <a:pPr eaLnBrk="1" hangingPunct="1"/>
            <a:r>
              <a:rPr lang="hr-HR" altLang="sr-Latn-RS"/>
              <a:t>– 3</a:t>
            </a:r>
            <a:r>
              <a:rPr lang="hr-HR" altLang="sr-Latn-RS" i="1"/>
              <a:t>x</a:t>
            </a:r>
            <a:r>
              <a:rPr lang="hr-HR" altLang="sr-Latn-RS"/>
              <a:t> – 2</a:t>
            </a:r>
            <a:r>
              <a:rPr lang="hr-HR" altLang="sr-Latn-RS" i="1"/>
              <a:t>y</a:t>
            </a:r>
            <a:r>
              <a:rPr lang="hr-HR" altLang="sr-Latn-RS"/>
              <a:t> = 1</a:t>
            </a:r>
          </a:p>
        </p:txBody>
      </p:sp>
      <p:cxnSp>
        <p:nvCxnSpPr>
          <p:cNvPr id="5" name="Ravni poveznik 4">
            <a:extLst>
              <a:ext uri="{FF2B5EF4-FFF2-40B4-BE49-F238E27FC236}">
                <a16:creationId xmlns:a16="http://schemas.microsoft.com/office/drawing/2014/main" id="{42697B9C-80BA-4566-BCA4-F6602FF8462C}"/>
              </a:ext>
            </a:extLst>
          </p:cNvPr>
          <p:cNvCxnSpPr/>
          <p:nvPr/>
        </p:nvCxnSpPr>
        <p:spPr>
          <a:xfrm flipV="1">
            <a:off x="812800" y="1389063"/>
            <a:ext cx="18732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A59709B5-D664-407D-A359-367A7E1873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63863" y="858838"/>
          <a:ext cx="1155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266400" progId="Equation.DSMT4">
                  <p:embed/>
                </p:oleObj>
              </mc:Choice>
              <mc:Fallback>
                <p:oleObj name="Equation" r:id="rId2" imgW="1155600" imgH="26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863" y="858838"/>
                        <a:ext cx="1155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kstniOkvir 15">
            <a:extLst>
              <a:ext uri="{FF2B5EF4-FFF2-40B4-BE49-F238E27FC236}">
                <a16:creationId xmlns:a16="http://schemas.microsoft.com/office/drawing/2014/main" id="{2080B3FB-028E-48B1-AFA9-FCB61209E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8" y="2041525"/>
            <a:ext cx="2292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–3</a:t>
            </a:r>
            <a:r>
              <a:rPr lang="hr-HR" altLang="sr-Latn-RS" i="1"/>
              <a:t>x</a:t>
            </a:r>
            <a:r>
              <a:rPr lang="hr-HR" altLang="sr-Latn-RS"/>
              <a:t> –2 (–3 – 2</a:t>
            </a:r>
            <a:r>
              <a:rPr lang="hr-HR" altLang="sr-Latn-RS" i="1"/>
              <a:t>x</a:t>
            </a:r>
            <a:r>
              <a:rPr lang="hr-HR" altLang="sr-Latn-RS"/>
              <a:t>) = 1</a:t>
            </a:r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6364CF22-7641-424D-9B86-66E7B1A6C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1738" y="2532063"/>
            <a:ext cx="2060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–3</a:t>
            </a:r>
            <a:r>
              <a:rPr lang="hr-HR" altLang="sr-Latn-RS" i="1"/>
              <a:t>x</a:t>
            </a:r>
            <a:r>
              <a:rPr lang="hr-HR" altLang="sr-Latn-RS"/>
              <a:t> + 6 + 4x = 1 </a:t>
            </a:r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14BA47EE-2169-4110-B354-541AD5BA0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3788" y="3035300"/>
            <a:ext cx="13223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x</a:t>
            </a:r>
            <a:r>
              <a:rPr lang="hr-HR" altLang="sr-Latn-RS"/>
              <a:t> = 1 – 6 </a:t>
            </a:r>
          </a:p>
        </p:txBody>
      </p:sp>
      <p:sp>
        <p:nvSpPr>
          <p:cNvPr id="20" name="TekstniOkvir 19">
            <a:extLst>
              <a:ext uri="{FF2B5EF4-FFF2-40B4-BE49-F238E27FC236}">
                <a16:creationId xmlns:a16="http://schemas.microsoft.com/office/drawing/2014/main" id="{4BF9356B-E713-4EC4-B3C1-D0EF5BFB5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9025" y="3519488"/>
            <a:ext cx="1574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x</a:t>
            </a:r>
            <a:r>
              <a:rPr lang="hr-HR" altLang="sr-Latn-RS"/>
              <a:t> = –5</a:t>
            </a:r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62C60C56-5274-4A69-A056-555B5831D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838" y="4421188"/>
            <a:ext cx="2528887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r-HR" altLang="sr-Latn-RS" i="1"/>
              <a:t>y</a:t>
            </a:r>
            <a:r>
              <a:rPr lang="hr-HR" altLang="sr-Latn-RS"/>
              <a:t> = – 3 – 2x</a:t>
            </a:r>
          </a:p>
          <a:p>
            <a:pPr eaLnBrk="1" hangingPunct="1">
              <a:lnSpc>
                <a:spcPct val="150000"/>
              </a:lnSpc>
            </a:pPr>
            <a:r>
              <a:rPr lang="hr-HR" altLang="sr-Latn-RS" i="1"/>
              <a:t>y</a:t>
            </a:r>
            <a:r>
              <a:rPr lang="hr-HR" altLang="sr-Latn-RS"/>
              <a:t> = – 3 – 2 </a:t>
            </a:r>
            <a:r>
              <a:rPr lang="hr-HR" altLang="sr-Latn-RS">
                <a:sym typeface="Symbol" panose="05050102010706020507" pitchFamily="18" charset="2"/>
              </a:rPr>
              <a:t>· (–5)</a:t>
            </a:r>
          </a:p>
          <a:p>
            <a:pPr eaLnBrk="1" hangingPunct="1">
              <a:lnSpc>
                <a:spcPct val="150000"/>
              </a:lnSpc>
            </a:pPr>
            <a:r>
              <a:rPr lang="hr-HR" altLang="sr-Latn-RS" i="1">
                <a:sym typeface="Symbol" panose="05050102010706020507" pitchFamily="18" charset="2"/>
              </a:rPr>
              <a:t>y </a:t>
            </a:r>
            <a:r>
              <a:rPr lang="hr-HR" altLang="sr-Latn-RS">
                <a:sym typeface="Symbol" panose="05050102010706020507" pitchFamily="18" charset="2"/>
              </a:rPr>
              <a:t>= – 3 + 10 </a:t>
            </a:r>
          </a:p>
          <a:p>
            <a:pPr eaLnBrk="1" hangingPunct="1">
              <a:lnSpc>
                <a:spcPct val="150000"/>
              </a:lnSpc>
            </a:pPr>
            <a:r>
              <a:rPr lang="hr-HR" altLang="sr-Latn-RS" i="1">
                <a:sym typeface="Symbol" panose="05050102010706020507" pitchFamily="18" charset="2"/>
              </a:rPr>
              <a:t>y </a:t>
            </a:r>
            <a:r>
              <a:rPr lang="hr-HR" altLang="sr-Latn-RS">
                <a:sym typeface="Symbol" panose="05050102010706020507" pitchFamily="18" charset="2"/>
              </a:rPr>
              <a:t>= 7</a:t>
            </a:r>
            <a:endParaRPr lang="hr-HR" altLang="sr-Latn-RS"/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8F2C40ED-038A-4760-B193-2789688F1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382713"/>
            <a:ext cx="33147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hr-HR" altLang="sr-Latn-RS" sz="1600" b="1">
                <a:solidFill>
                  <a:srgbClr val="FF0000"/>
                </a:solidFill>
              </a:rPr>
              <a:t>Iz jedne od jednadžbi izrazite jednu nepoznanicu</a:t>
            </a:r>
          </a:p>
          <a:p>
            <a:pPr eaLnBrk="1" hangingPunct="1">
              <a:buFontTx/>
              <a:buAutoNum type="arabicPeriod"/>
            </a:pPr>
            <a:r>
              <a:rPr lang="hr-HR" altLang="sr-Latn-RS" sz="1600" b="1"/>
              <a:t>Dobiveni izraz uvrstite u preostalu jednadžbu</a:t>
            </a:r>
          </a:p>
          <a:p>
            <a:pPr eaLnBrk="1" hangingPunct="1">
              <a:buFontTx/>
              <a:buAutoNum type="arabicPeriod"/>
            </a:pPr>
            <a:r>
              <a:rPr lang="hr-HR" altLang="sr-Latn-RS" sz="1600" b="1">
                <a:solidFill>
                  <a:srgbClr val="FF0000"/>
                </a:solidFill>
              </a:rPr>
              <a:t>Riješite dobivenu jednadžbu s jednom nepoznanicom</a:t>
            </a:r>
          </a:p>
          <a:p>
            <a:pPr eaLnBrk="1" hangingPunct="1">
              <a:buFontTx/>
              <a:buAutoNum type="arabicPeriod"/>
            </a:pPr>
            <a:r>
              <a:rPr lang="hr-HR" altLang="sr-Latn-RS" sz="1600" b="1"/>
              <a:t>Izračunajte vrijednost druge nepoznanice</a:t>
            </a:r>
          </a:p>
          <a:p>
            <a:pPr eaLnBrk="1" hangingPunct="1">
              <a:buFontTx/>
              <a:buAutoNum type="arabicPeriod"/>
            </a:pPr>
            <a:r>
              <a:rPr lang="hr-HR" altLang="sr-Latn-RS" sz="1600" b="1">
                <a:solidFill>
                  <a:srgbClr val="FF0000"/>
                </a:solidFill>
              </a:rPr>
              <a:t>Provjerite dobiveno rješenje</a:t>
            </a:r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39644279-E98E-4A80-9060-91CC7D6BD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8738" y="5395913"/>
            <a:ext cx="19859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1600" b="1"/>
              <a:t>RJEŠENJE SUSTAVA: </a:t>
            </a:r>
          </a:p>
          <a:p>
            <a:pPr algn="ctr" eaLnBrk="1" hangingPunct="1"/>
            <a:r>
              <a:rPr lang="hr-HR" altLang="sr-Latn-RS"/>
              <a:t>( – 5, 7)</a:t>
            </a:r>
          </a:p>
        </p:txBody>
      </p:sp>
      <p:sp>
        <p:nvSpPr>
          <p:cNvPr id="26" name="Elipsa 25">
            <a:extLst>
              <a:ext uri="{FF2B5EF4-FFF2-40B4-BE49-F238E27FC236}">
                <a16:creationId xmlns:a16="http://schemas.microsoft.com/office/drawing/2014/main" id="{B574C952-B208-40F1-9A06-304572172D17}"/>
              </a:ext>
            </a:extLst>
          </p:cNvPr>
          <p:cNvSpPr/>
          <p:nvPr/>
        </p:nvSpPr>
        <p:spPr>
          <a:xfrm>
            <a:off x="1727200" y="744538"/>
            <a:ext cx="282575" cy="441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8" name="Strelica savijena prema gore 27">
            <a:extLst>
              <a:ext uri="{FF2B5EF4-FFF2-40B4-BE49-F238E27FC236}">
                <a16:creationId xmlns:a16="http://schemas.microsoft.com/office/drawing/2014/main" id="{6C837F12-88CE-4B29-A830-CAC4C1CC84C2}"/>
              </a:ext>
            </a:extLst>
          </p:cNvPr>
          <p:cNvSpPr/>
          <p:nvPr/>
        </p:nvSpPr>
        <p:spPr>
          <a:xfrm rot="16200000" flipH="1">
            <a:off x="2692400" y="898525"/>
            <a:ext cx="203200" cy="596900"/>
          </a:xfrm>
          <a:prstGeom prst="bentUpArrow">
            <a:avLst>
              <a:gd name="adj1" fmla="val 24138"/>
              <a:gd name="adj2" fmla="val 25000"/>
              <a:gd name="adj3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9" name="Pravokutnik 28">
            <a:extLst>
              <a:ext uri="{FF2B5EF4-FFF2-40B4-BE49-F238E27FC236}">
                <a16:creationId xmlns:a16="http://schemas.microsoft.com/office/drawing/2014/main" id="{CDE6173E-21C4-48BB-8B31-BA9BC344196B}"/>
              </a:ext>
            </a:extLst>
          </p:cNvPr>
          <p:cNvSpPr/>
          <p:nvPr/>
        </p:nvSpPr>
        <p:spPr>
          <a:xfrm>
            <a:off x="2314575" y="3497263"/>
            <a:ext cx="969963" cy="3952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0" name="Pravokutnik 29">
            <a:extLst>
              <a:ext uri="{FF2B5EF4-FFF2-40B4-BE49-F238E27FC236}">
                <a16:creationId xmlns:a16="http://schemas.microsoft.com/office/drawing/2014/main" id="{40A5DB81-801B-475A-B54C-128EB119F710}"/>
              </a:ext>
            </a:extLst>
          </p:cNvPr>
          <p:cNvSpPr/>
          <p:nvPr/>
        </p:nvSpPr>
        <p:spPr>
          <a:xfrm>
            <a:off x="1514475" y="5740400"/>
            <a:ext cx="969963" cy="3952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44" name="Pravokutnik 30">
            <a:extLst>
              <a:ext uri="{FF2B5EF4-FFF2-40B4-BE49-F238E27FC236}">
                <a16:creationId xmlns:a16="http://schemas.microsoft.com/office/drawing/2014/main" id="{F00E8DEB-EC52-47EC-B176-49E81F52B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5788" y="625475"/>
            <a:ext cx="2390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Postupak rješavanja: </a:t>
            </a:r>
          </a:p>
        </p:txBody>
      </p:sp>
      <p:sp>
        <p:nvSpPr>
          <p:cNvPr id="32" name="Elipsa 31">
            <a:extLst>
              <a:ext uri="{FF2B5EF4-FFF2-40B4-BE49-F238E27FC236}">
                <a16:creationId xmlns:a16="http://schemas.microsoft.com/office/drawing/2014/main" id="{05EF42C2-E5A8-4B32-84A4-4A5B6C894C7E}"/>
              </a:ext>
            </a:extLst>
          </p:cNvPr>
          <p:cNvSpPr/>
          <p:nvPr/>
        </p:nvSpPr>
        <p:spPr>
          <a:xfrm>
            <a:off x="2776538" y="642938"/>
            <a:ext cx="1501775" cy="554037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3" name="Elipsa 32">
            <a:extLst>
              <a:ext uri="{FF2B5EF4-FFF2-40B4-BE49-F238E27FC236}">
                <a16:creationId xmlns:a16="http://schemas.microsoft.com/office/drawing/2014/main" id="{61E285A1-826F-422D-8601-220FC4149FA8}"/>
              </a:ext>
            </a:extLst>
          </p:cNvPr>
          <p:cNvSpPr/>
          <p:nvPr/>
        </p:nvSpPr>
        <p:spPr>
          <a:xfrm>
            <a:off x="1547813" y="4386263"/>
            <a:ext cx="1501775" cy="5524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  <p:bldP spid="25" grpId="0"/>
      <p:bldP spid="26" grpId="0" animBg="1"/>
      <p:bldP spid="26" grpId="1" animBg="1"/>
      <p:bldP spid="29" grpId="0" animBg="1"/>
      <p:bldP spid="30" grpId="0" animBg="1"/>
      <p:bldP spid="32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kstniOkvir 1">
            <a:extLst>
              <a:ext uri="{FF2B5EF4-FFF2-40B4-BE49-F238E27FC236}">
                <a16:creationId xmlns:a16="http://schemas.microsoft.com/office/drawing/2014/main" id="{19B1B723-AF84-4BC0-BCD1-6CB16A665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863" y="831850"/>
            <a:ext cx="203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  2</a:t>
            </a:r>
            <a:r>
              <a:rPr lang="hr-HR" altLang="sr-Latn-RS" i="1"/>
              <a:t>x</a:t>
            </a:r>
            <a:r>
              <a:rPr lang="hr-HR" altLang="sr-Latn-RS"/>
              <a:t> +   </a:t>
            </a:r>
            <a:r>
              <a:rPr lang="hr-HR" altLang="sr-Latn-RS" i="1"/>
              <a:t>y</a:t>
            </a:r>
            <a:r>
              <a:rPr lang="hr-HR" altLang="sr-Latn-RS"/>
              <a:t> = – 3</a:t>
            </a:r>
          </a:p>
          <a:p>
            <a:pPr eaLnBrk="1" hangingPunct="1"/>
            <a:r>
              <a:rPr lang="hr-HR" altLang="sr-Latn-RS"/>
              <a:t>– 3</a:t>
            </a:r>
            <a:r>
              <a:rPr lang="hr-HR" altLang="sr-Latn-RS" i="1"/>
              <a:t>x</a:t>
            </a:r>
            <a:r>
              <a:rPr lang="hr-HR" altLang="sr-Latn-RS"/>
              <a:t> – 2</a:t>
            </a:r>
            <a:r>
              <a:rPr lang="hr-HR" altLang="sr-Latn-RS" i="1"/>
              <a:t>y</a:t>
            </a:r>
            <a:r>
              <a:rPr lang="hr-HR" altLang="sr-Latn-RS"/>
              <a:t> = 1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CE2F504F-6A45-4437-8886-A777E9A42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575" y="1035050"/>
            <a:ext cx="3228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1600" b="1"/>
              <a:t>RJEŠENJE SUSTAVA: </a:t>
            </a:r>
            <a:r>
              <a:rPr lang="hr-HR" altLang="sr-Latn-RS"/>
              <a:t>( – 5, 7)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DAA783DF-B7B4-4990-B3F8-838DCB883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" y="1870075"/>
            <a:ext cx="3984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  2 </a:t>
            </a:r>
            <a:r>
              <a:rPr lang="hr-HR" altLang="sr-Latn-RS">
                <a:sym typeface="Symbol" panose="05050102010706020507" pitchFamily="18" charset="2"/>
              </a:rPr>
              <a:t>· (–5) + 7 = – 10 + 7 = –3</a:t>
            </a:r>
          </a:p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– 3 · (–5) – 2 · 7 = 15 – 14 = 1 </a:t>
            </a:r>
            <a:endParaRPr lang="hr-HR" altLang="sr-Latn-RS"/>
          </a:p>
        </p:txBody>
      </p:sp>
      <p:sp>
        <p:nvSpPr>
          <p:cNvPr id="8197" name="TekstniOkvir 4">
            <a:extLst>
              <a:ext uri="{FF2B5EF4-FFF2-40B4-BE49-F238E27FC236}">
                <a16:creationId xmlns:a16="http://schemas.microsoft.com/office/drawing/2014/main" id="{97E3210E-7F21-4495-BED7-935E2BDBD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60350"/>
            <a:ext cx="3825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Provjera rješenja: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aobljeni pravokutnik 23">
            <a:extLst>
              <a:ext uri="{FF2B5EF4-FFF2-40B4-BE49-F238E27FC236}">
                <a16:creationId xmlns:a16="http://schemas.microsoft.com/office/drawing/2014/main" id="{42272FEC-B49D-4CB2-AFB6-8536C71A110C}"/>
              </a:ext>
            </a:extLst>
          </p:cNvPr>
          <p:cNvSpPr/>
          <p:nvPr/>
        </p:nvSpPr>
        <p:spPr>
          <a:xfrm>
            <a:off x="5441526" y="886564"/>
            <a:ext cx="3598396" cy="3135309"/>
          </a:xfrm>
          <a:prstGeom prst="roundRect">
            <a:avLst>
              <a:gd name="adj" fmla="val 8642"/>
            </a:avLst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54" name="TekstniOkvir 1">
            <a:extLst>
              <a:ext uri="{FF2B5EF4-FFF2-40B4-BE49-F238E27FC236}">
                <a16:creationId xmlns:a16="http://schemas.microsoft.com/office/drawing/2014/main" id="{08539261-D5CF-4179-A360-5F357B401E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8" y="180975"/>
            <a:ext cx="40751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Riješimo metodom supstitucije sustav: </a:t>
            </a:r>
          </a:p>
        </p:txBody>
      </p:sp>
      <p:sp>
        <p:nvSpPr>
          <p:cNvPr id="2055" name="TekstniOkvir 2">
            <a:extLst>
              <a:ext uri="{FF2B5EF4-FFF2-40B4-BE49-F238E27FC236}">
                <a16:creationId xmlns:a16="http://schemas.microsoft.com/office/drawing/2014/main" id="{F86772DF-506E-48E1-B922-976AB58463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513" y="779463"/>
            <a:ext cx="203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  5</a:t>
            </a:r>
            <a:r>
              <a:rPr lang="hr-HR" altLang="sr-Latn-RS" i="1"/>
              <a:t>x</a:t>
            </a:r>
            <a:r>
              <a:rPr lang="hr-HR" altLang="sr-Latn-RS"/>
              <a:t> – 2</a:t>
            </a:r>
            <a:r>
              <a:rPr lang="hr-HR" altLang="sr-Latn-RS" i="1"/>
              <a:t>y</a:t>
            </a:r>
            <a:r>
              <a:rPr lang="hr-HR" altLang="sr-Latn-RS"/>
              <a:t> = 3</a:t>
            </a:r>
          </a:p>
          <a:p>
            <a:pPr eaLnBrk="1" hangingPunct="1"/>
            <a:r>
              <a:rPr lang="hr-HR" altLang="sr-Latn-RS" i="1"/>
              <a:t>     x</a:t>
            </a:r>
            <a:r>
              <a:rPr lang="hr-HR" altLang="sr-Latn-RS"/>
              <a:t> – 3</a:t>
            </a:r>
            <a:r>
              <a:rPr lang="hr-HR" altLang="sr-Latn-RS" i="1"/>
              <a:t>y</a:t>
            </a:r>
            <a:r>
              <a:rPr lang="hr-HR" altLang="sr-Latn-RS"/>
              <a:t> = 11</a:t>
            </a:r>
          </a:p>
        </p:txBody>
      </p:sp>
      <p:cxnSp>
        <p:nvCxnSpPr>
          <p:cNvPr id="5" name="Ravni poveznik 4">
            <a:extLst>
              <a:ext uri="{FF2B5EF4-FFF2-40B4-BE49-F238E27FC236}">
                <a16:creationId xmlns:a16="http://schemas.microsoft.com/office/drawing/2014/main" id="{E57108FC-BC40-462E-89AA-54CD122F705A}"/>
              </a:ext>
            </a:extLst>
          </p:cNvPr>
          <p:cNvCxnSpPr/>
          <p:nvPr/>
        </p:nvCxnSpPr>
        <p:spPr>
          <a:xfrm flipV="1">
            <a:off x="812800" y="1389063"/>
            <a:ext cx="18732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C987F563-D210-47DE-ACD4-F95AA25D84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1963" y="1130300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266400" progId="Equation.DSMT4">
                  <p:embed/>
                </p:oleObj>
              </mc:Choice>
              <mc:Fallback>
                <p:oleObj name="Equation" r:id="rId2" imgW="1104840" imgH="26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963" y="1130300"/>
                        <a:ext cx="11049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kstniOkvir 15">
            <a:extLst>
              <a:ext uri="{FF2B5EF4-FFF2-40B4-BE49-F238E27FC236}">
                <a16:creationId xmlns:a16="http://schemas.microsoft.com/office/drawing/2014/main" id="{E4A1D84E-18B3-41E7-AC8C-05E03749F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350" y="1958975"/>
            <a:ext cx="2292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5(11 + 3</a:t>
            </a:r>
            <a:r>
              <a:rPr lang="hr-HR" altLang="sr-Latn-RS" i="1"/>
              <a:t>y</a:t>
            </a:r>
            <a:r>
              <a:rPr lang="hr-HR" altLang="sr-Latn-RS"/>
              <a:t>) – 2</a:t>
            </a:r>
            <a:r>
              <a:rPr lang="hr-HR" altLang="sr-Latn-RS" i="1"/>
              <a:t>y</a:t>
            </a:r>
            <a:r>
              <a:rPr lang="hr-HR" altLang="sr-Latn-RS"/>
              <a:t> = 3</a:t>
            </a:r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A0D832AC-A7FE-4784-9AC4-B7F669BF2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0" y="2449513"/>
            <a:ext cx="2060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55 + 15</a:t>
            </a:r>
            <a:r>
              <a:rPr lang="hr-HR" altLang="sr-Latn-RS" i="1"/>
              <a:t>y</a:t>
            </a:r>
            <a:r>
              <a:rPr lang="hr-HR" altLang="sr-Latn-RS"/>
              <a:t> – 2</a:t>
            </a:r>
            <a:r>
              <a:rPr lang="hr-HR" altLang="sr-Latn-RS" i="1"/>
              <a:t>y</a:t>
            </a:r>
            <a:r>
              <a:rPr lang="hr-HR" altLang="sr-Latn-RS"/>
              <a:t> = 3 </a:t>
            </a:r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7D481552-DE1C-4029-8C18-C0DFDC518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6800" y="2952750"/>
            <a:ext cx="1857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13</a:t>
            </a:r>
            <a:r>
              <a:rPr lang="hr-HR" altLang="sr-Latn-RS" i="1"/>
              <a:t>y</a:t>
            </a:r>
            <a:r>
              <a:rPr lang="hr-HR" altLang="sr-Latn-RS"/>
              <a:t> = 3 – 55 </a:t>
            </a:r>
          </a:p>
        </p:txBody>
      </p:sp>
      <p:sp>
        <p:nvSpPr>
          <p:cNvPr id="20" name="TekstniOkvir 19">
            <a:extLst>
              <a:ext uri="{FF2B5EF4-FFF2-40B4-BE49-F238E27FC236}">
                <a16:creationId xmlns:a16="http://schemas.microsoft.com/office/drawing/2014/main" id="{1107B931-9641-4CC1-A70B-127180E03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4575" y="3409950"/>
            <a:ext cx="1574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13</a:t>
            </a:r>
            <a:r>
              <a:rPr lang="hr-HR" altLang="sr-Latn-RS" i="1"/>
              <a:t>y</a:t>
            </a:r>
            <a:r>
              <a:rPr lang="hr-HR" altLang="sr-Latn-RS"/>
              <a:t> = –52</a:t>
            </a:r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8E8F4033-D6C9-4724-810B-FD094FB5F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8825" y="4929188"/>
            <a:ext cx="2528888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r-HR" altLang="sr-Latn-RS" i="1"/>
              <a:t>x</a:t>
            </a:r>
            <a:r>
              <a:rPr lang="hr-HR" altLang="sr-Latn-RS"/>
              <a:t> = 11 + 3</a:t>
            </a:r>
            <a:r>
              <a:rPr lang="hr-HR" altLang="sr-Latn-RS" i="1"/>
              <a:t>y</a:t>
            </a:r>
          </a:p>
          <a:p>
            <a:pPr eaLnBrk="1" hangingPunct="1">
              <a:lnSpc>
                <a:spcPct val="150000"/>
              </a:lnSpc>
            </a:pPr>
            <a:r>
              <a:rPr lang="hr-HR" altLang="sr-Latn-RS" i="1"/>
              <a:t>x</a:t>
            </a:r>
            <a:r>
              <a:rPr lang="hr-HR" altLang="sr-Latn-RS"/>
              <a:t> = 11 + 3 </a:t>
            </a:r>
            <a:r>
              <a:rPr lang="hr-HR" altLang="sr-Latn-RS">
                <a:sym typeface="Symbol" panose="05050102010706020507" pitchFamily="18" charset="2"/>
              </a:rPr>
              <a:t>· (–4)</a:t>
            </a:r>
          </a:p>
          <a:p>
            <a:pPr eaLnBrk="1" hangingPunct="1">
              <a:lnSpc>
                <a:spcPct val="150000"/>
              </a:lnSpc>
            </a:pPr>
            <a:r>
              <a:rPr lang="hr-HR" altLang="sr-Latn-RS" i="1">
                <a:sym typeface="Symbol" panose="05050102010706020507" pitchFamily="18" charset="2"/>
              </a:rPr>
              <a:t>x </a:t>
            </a:r>
            <a:r>
              <a:rPr lang="hr-HR" altLang="sr-Latn-RS">
                <a:sym typeface="Symbol" panose="05050102010706020507" pitchFamily="18" charset="2"/>
              </a:rPr>
              <a:t>= 11 – 12 </a:t>
            </a:r>
          </a:p>
          <a:p>
            <a:pPr eaLnBrk="1" hangingPunct="1">
              <a:lnSpc>
                <a:spcPct val="150000"/>
              </a:lnSpc>
            </a:pPr>
            <a:r>
              <a:rPr lang="hr-HR" altLang="sr-Latn-RS" i="1">
                <a:sym typeface="Symbol" panose="05050102010706020507" pitchFamily="18" charset="2"/>
              </a:rPr>
              <a:t>x </a:t>
            </a:r>
            <a:r>
              <a:rPr lang="hr-HR" altLang="sr-Latn-RS">
                <a:sym typeface="Symbol" panose="05050102010706020507" pitchFamily="18" charset="2"/>
              </a:rPr>
              <a:t>= – 1</a:t>
            </a:r>
            <a:endParaRPr lang="hr-HR" altLang="sr-Latn-RS"/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A37F8227-F696-4A2D-B451-CDFAAE626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375" y="1258888"/>
            <a:ext cx="34766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hr-HR" altLang="sr-Latn-RS" sz="1600" b="1">
                <a:solidFill>
                  <a:srgbClr val="FF0000"/>
                </a:solidFill>
              </a:rPr>
              <a:t>Iz jedne od jednadžbi izrazite jednu nepoznanicu</a:t>
            </a:r>
          </a:p>
          <a:p>
            <a:pPr eaLnBrk="1" hangingPunct="1">
              <a:buFontTx/>
              <a:buAutoNum type="arabicPeriod"/>
            </a:pPr>
            <a:r>
              <a:rPr lang="hr-HR" altLang="sr-Latn-RS" sz="1600" b="1"/>
              <a:t>Dobiveni izraz uvrstite u preostalu jednadžbu</a:t>
            </a:r>
          </a:p>
          <a:p>
            <a:pPr eaLnBrk="1" hangingPunct="1">
              <a:buFontTx/>
              <a:buAutoNum type="arabicPeriod"/>
            </a:pPr>
            <a:r>
              <a:rPr lang="hr-HR" altLang="sr-Latn-RS" sz="1600" b="1">
                <a:solidFill>
                  <a:srgbClr val="FF0000"/>
                </a:solidFill>
              </a:rPr>
              <a:t>Riješite dobivenu jednadžbu s jednom nepoznanicom</a:t>
            </a:r>
          </a:p>
          <a:p>
            <a:pPr eaLnBrk="1" hangingPunct="1">
              <a:buFontTx/>
              <a:buAutoNum type="arabicPeriod"/>
            </a:pPr>
            <a:r>
              <a:rPr lang="hr-HR" altLang="sr-Latn-RS" sz="1600" b="1"/>
              <a:t>Izračunajte vrijednost druge nepoznanice</a:t>
            </a:r>
          </a:p>
          <a:p>
            <a:pPr eaLnBrk="1" hangingPunct="1">
              <a:buFontTx/>
              <a:buAutoNum type="arabicPeriod"/>
            </a:pPr>
            <a:r>
              <a:rPr lang="hr-HR" altLang="sr-Latn-RS" sz="1600" b="1">
                <a:solidFill>
                  <a:srgbClr val="FF0000"/>
                </a:solidFill>
              </a:rPr>
              <a:t>Provjerite dobiveno rješenje</a:t>
            </a:r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05500A05-0E94-462E-A61A-1D733C06A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663" y="5791200"/>
            <a:ext cx="2251075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1600" b="1"/>
              <a:t>RJEŠENJE SUSTAVA: </a:t>
            </a:r>
          </a:p>
          <a:p>
            <a:pPr algn="ctr" eaLnBrk="1" hangingPunct="1"/>
            <a:r>
              <a:rPr lang="hr-HR" altLang="sr-Latn-RS"/>
              <a:t>( –1, –4)</a:t>
            </a:r>
          </a:p>
        </p:txBody>
      </p:sp>
      <p:sp>
        <p:nvSpPr>
          <p:cNvPr id="28" name="Strelica savijena prema gore 27">
            <a:extLst>
              <a:ext uri="{FF2B5EF4-FFF2-40B4-BE49-F238E27FC236}">
                <a16:creationId xmlns:a16="http://schemas.microsoft.com/office/drawing/2014/main" id="{491CC5F5-265B-4A44-854B-DE8A2B90101F}"/>
              </a:ext>
            </a:extLst>
          </p:cNvPr>
          <p:cNvSpPr/>
          <p:nvPr/>
        </p:nvSpPr>
        <p:spPr>
          <a:xfrm rot="5400000" flipH="1" flipV="1">
            <a:off x="2697956" y="643732"/>
            <a:ext cx="214313" cy="711200"/>
          </a:xfrm>
          <a:prstGeom prst="bentUpArrow">
            <a:avLst>
              <a:gd name="adj1" fmla="val 24138"/>
              <a:gd name="adj2" fmla="val 25000"/>
              <a:gd name="adj3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>
                <a:solidFill>
                  <a:srgbClr val="FFFFFF"/>
                </a:solidFill>
                <a:cs typeface="Arial" charset="0"/>
              </a:rPr>
              <a:t>&lt;</a:t>
            </a:r>
          </a:p>
        </p:txBody>
      </p:sp>
      <p:sp>
        <p:nvSpPr>
          <p:cNvPr id="29" name="Pravokutnik 28">
            <a:extLst>
              <a:ext uri="{FF2B5EF4-FFF2-40B4-BE49-F238E27FC236}">
                <a16:creationId xmlns:a16="http://schemas.microsoft.com/office/drawing/2014/main" id="{61FEDE4F-0F63-436B-9367-6F69A35305DD}"/>
              </a:ext>
            </a:extLst>
          </p:cNvPr>
          <p:cNvSpPr/>
          <p:nvPr/>
        </p:nvSpPr>
        <p:spPr>
          <a:xfrm>
            <a:off x="2422525" y="3889375"/>
            <a:ext cx="969963" cy="3952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0" name="Pravokutnik 29">
            <a:extLst>
              <a:ext uri="{FF2B5EF4-FFF2-40B4-BE49-F238E27FC236}">
                <a16:creationId xmlns:a16="http://schemas.microsoft.com/office/drawing/2014/main" id="{D3E732FF-A79C-42CE-9720-364C940F088D}"/>
              </a:ext>
            </a:extLst>
          </p:cNvPr>
          <p:cNvSpPr/>
          <p:nvPr/>
        </p:nvSpPr>
        <p:spPr>
          <a:xfrm>
            <a:off x="1920875" y="6248400"/>
            <a:ext cx="971550" cy="3952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67" name="Pravokutnik 30">
            <a:extLst>
              <a:ext uri="{FF2B5EF4-FFF2-40B4-BE49-F238E27FC236}">
                <a16:creationId xmlns:a16="http://schemas.microsoft.com/office/drawing/2014/main" id="{8D345DB7-62F7-4869-9DBE-951B00F91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3713" y="465138"/>
            <a:ext cx="23891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Postupak rješavanja: </a:t>
            </a:r>
          </a:p>
        </p:txBody>
      </p:sp>
      <p:sp>
        <p:nvSpPr>
          <p:cNvPr id="32" name="Elipsa 31">
            <a:extLst>
              <a:ext uri="{FF2B5EF4-FFF2-40B4-BE49-F238E27FC236}">
                <a16:creationId xmlns:a16="http://schemas.microsoft.com/office/drawing/2014/main" id="{A4EAC58E-BB6D-42F0-BDD0-F078624E5A82}"/>
              </a:ext>
            </a:extLst>
          </p:cNvPr>
          <p:cNvSpPr/>
          <p:nvPr/>
        </p:nvSpPr>
        <p:spPr>
          <a:xfrm>
            <a:off x="2844800" y="958850"/>
            <a:ext cx="1501775" cy="55403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3" name="Elipsa 32">
            <a:extLst>
              <a:ext uri="{FF2B5EF4-FFF2-40B4-BE49-F238E27FC236}">
                <a16:creationId xmlns:a16="http://schemas.microsoft.com/office/drawing/2014/main" id="{7AD07407-4B09-4D7F-98DD-3BACBA87BF7B}"/>
              </a:ext>
            </a:extLst>
          </p:cNvPr>
          <p:cNvSpPr/>
          <p:nvPr/>
        </p:nvSpPr>
        <p:spPr>
          <a:xfrm>
            <a:off x="1955800" y="4894263"/>
            <a:ext cx="1500188" cy="5524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2F2F331F-1E3F-43ED-A9E9-73EA3C2B3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5863" y="3922713"/>
            <a:ext cx="1574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y</a:t>
            </a:r>
            <a:r>
              <a:rPr lang="hr-HR" altLang="sr-Latn-RS"/>
              <a:t> = –4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  <p:bldP spid="25" grpId="0"/>
      <p:bldP spid="28" grpId="0" animBg="1"/>
      <p:bldP spid="29" grpId="0" animBg="1"/>
      <p:bldP spid="30" grpId="0" animBg="1"/>
      <p:bldP spid="32" grpId="0" animBg="1"/>
      <p:bldP spid="33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kstniOkvir 1">
            <a:extLst>
              <a:ext uri="{FF2B5EF4-FFF2-40B4-BE49-F238E27FC236}">
                <a16:creationId xmlns:a16="http://schemas.microsoft.com/office/drawing/2014/main" id="{9D2AFB3C-15AB-4CEF-910C-815C3780C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863" y="831850"/>
            <a:ext cx="203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  5</a:t>
            </a:r>
            <a:r>
              <a:rPr lang="hr-HR" altLang="sr-Latn-RS" i="1"/>
              <a:t>x</a:t>
            </a:r>
            <a:r>
              <a:rPr lang="hr-HR" altLang="sr-Latn-RS"/>
              <a:t> – 2</a:t>
            </a:r>
            <a:r>
              <a:rPr lang="hr-HR" altLang="sr-Latn-RS" i="1"/>
              <a:t>y</a:t>
            </a:r>
            <a:r>
              <a:rPr lang="hr-HR" altLang="sr-Latn-RS"/>
              <a:t> = 3</a:t>
            </a:r>
          </a:p>
          <a:p>
            <a:pPr eaLnBrk="1" hangingPunct="1"/>
            <a:r>
              <a:rPr lang="hr-HR" altLang="sr-Latn-RS" i="1"/>
              <a:t>     x</a:t>
            </a:r>
            <a:r>
              <a:rPr lang="hr-HR" altLang="sr-Latn-RS"/>
              <a:t> – 3</a:t>
            </a:r>
            <a:r>
              <a:rPr lang="hr-HR" altLang="sr-Latn-RS" i="1"/>
              <a:t>y</a:t>
            </a:r>
            <a:r>
              <a:rPr lang="hr-HR" altLang="sr-Latn-RS"/>
              <a:t> = 11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07DA2EDF-7259-4354-AF5F-25FF0B362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350" y="1035050"/>
            <a:ext cx="39163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1600" b="1"/>
              <a:t>RJEŠENJE SUSTAVA: </a:t>
            </a:r>
            <a:r>
              <a:rPr lang="hr-HR" altLang="sr-Latn-RS"/>
              <a:t>( – 1, – 4)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C0929FDE-C7FD-4FE1-951E-EE3A3F947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" y="1870075"/>
            <a:ext cx="3984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  5 </a:t>
            </a:r>
            <a:r>
              <a:rPr lang="hr-HR" altLang="sr-Latn-RS">
                <a:sym typeface="Symbol" panose="05050102010706020507" pitchFamily="18" charset="2"/>
              </a:rPr>
              <a:t>· (–1) – 2 · (–4) = – 5 + 8 = 3</a:t>
            </a:r>
          </a:p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         –1  – 3 · (–4) = – 1 + 12 = 11 </a:t>
            </a:r>
            <a:endParaRPr lang="hr-HR" altLang="sr-Latn-RS"/>
          </a:p>
        </p:txBody>
      </p:sp>
      <p:sp>
        <p:nvSpPr>
          <p:cNvPr id="9221" name="TekstniOkvir 4">
            <a:extLst>
              <a:ext uri="{FF2B5EF4-FFF2-40B4-BE49-F238E27FC236}">
                <a16:creationId xmlns:a16="http://schemas.microsoft.com/office/drawing/2014/main" id="{127CEDB5-B893-40BB-871D-0F1AF22B4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60350"/>
            <a:ext cx="3825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Provjera rješenja: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kstniOkvir 15">
            <a:extLst>
              <a:ext uri="{FF2B5EF4-FFF2-40B4-BE49-F238E27FC236}">
                <a16:creationId xmlns:a16="http://schemas.microsoft.com/office/drawing/2014/main" id="{CA32F0EF-5BD9-47EA-B52A-1CA3B2F30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1463" y="957263"/>
            <a:ext cx="700087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: 3</a:t>
            </a:r>
          </a:p>
        </p:txBody>
      </p:sp>
      <p:sp>
        <p:nvSpPr>
          <p:cNvPr id="3086" name="TekstniOkvir 1">
            <a:extLst>
              <a:ext uri="{FF2B5EF4-FFF2-40B4-BE49-F238E27FC236}">
                <a16:creationId xmlns:a16="http://schemas.microsoft.com/office/drawing/2014/main" id="{BE690312-9742-4399-BFE7-895CD6434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93663"/>
            <a:ext cx="2986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Riješite sustav: </a:t>
            </a:r>
          </a:p>
        </p:txBody>
      </p:sp>
      <p:sp>
        <p:nvSpPr>
          <p:cNvPr id="3087" name="TekstniOkvir 3">
            <a:extLst>
              <a:ext uri="{FF2B5EF4-FFF2-40B4-BE49-F238E27FC236}">
                <a16:creationId xmlns:a16="http://schemas.microsoft.com/office/drawing/2014/main" id="{66AF89B6-AC1B-474A-8C6C-572A617F0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7688" y="942975"/>
            <a:ext cx="203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  3</a:t>
            </a:r>
            <a:r>
              <a:rPr lang="hr-HR" altLang="sr-Latn-RS" i="1"/>
              <a:t>x</a:t>
            </a:r>
            <a:r>
              <a:rPr lang="hr-HR" altLang="sr-Latn-RS"/>
              <a:t> – 4</a:t>
            </a:r>
            <a:r>
              <a:rPr lang="hr-HR" altLang="sr-Latn-RS" i="1"/>
              <a:t>y</a:t>
            </a:r>
            <a:r>
              <a:rPr lang="hr-HR" altLang="sr-Latn-RS"/>
              <a:t> = 10</a:t>
            </a:r>
          </a:p>
          <a:p>
            <a:pPr eaLnBrk="1" hangingPunct="1"/>
            <a:r>
              <a:rPr lang="hr-HR" altLang="sr-Latn-RS" i="1"/>
              <a:t>   </a:t>
            </a:r>
            <a:r>
              <a:rPr lang="hr-HR" altLang="sr-Latn-RS"/>
              <a:t>5</a:t>
            </a:r>
            <a:r>
              <a:rPr lang="hr-HR" altLang="sr-Latn-RS" i="1"/>
              <a:t>x</a:t>
            </a:r>
            <a:r>
              <a:rPr lang="hr-HR" altLang="sr-Latn-RS"/>
              <a:t> + 2</a:t>
            </a:r>
            <a:r>
              <a:rPr lang="hr-HR" altLang="sr-Latn-RS" i="1"/>
              <a:t>y</a:t>
            </a:r>
            <a:r>
              <a:rPr lang="hr-HR" altLang="sr-Latn-RS"/>
              <a:t> = 8</a:t>
            </a:r>
          </a:p>
        </p:txBody>
      </p:sp>
      <p:cxnSp>
        <p:nvCxnSpPr>
          <p:cNvPr id="5" name="Ravni poveznik 4">
            <a:extLst>
              <a:ext uri="{FF2B5EF4-FFF2-40B4-BE49-F238E27FC236}">
                <a16:creationId xmlns:a16="http://schemas.microsoft.com/office/drawing/2014/main" id="{8DCBEF3F-807E-48C9-B651-3EC42D7C2760}"/>
              </a:ext>
            </a:extLst>
          </p:cNvPr>
          <p:cNvCxnSpPr/>
          <p:nvPr/>
        </p:nvCxnSpPr>
        <p:spPr>
          <a:xfrm flipV="1">
            <a:off x="1682750" y="1601788"/>
            <a:ext cx="18732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avokutnik 10">
            <a:extLst>
              <a:ext uri="{FF2B5EF4-FFF2-40B4-BE49-F238E27FC236}">
                <a16:creationId xmlns:a16="http://schemas.microsoft.com/office/drawing/2014/main" id="{F0E2D695-4CCE-4563-A6FF-438716DDA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8588" y="960438"/>
            <a:ext cx="1447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</a:t>
            </a:r>
            <a:r>
              <a:rPr lang="hr-HR" altLang="sr-Latn-RS" i="1"/>
              <a:t>x</a:t>
            </a:r>
            <a:r>
              <a:rPr lang="hr-HR" altLang="sr-Latn-RS"/>
              <a:t> = 10 + 4</a:t>
            </a:r>
            <a:r>
              <a:rPr lang="hr-HR" altLang="sr-Latn-RS" i="1"/>
              <a:t>y</a:t>
            </a:r>
          </a:p>
        </p:txBody>
      </p:sp>
      <p:graphicFrame>
        <p:nvGraphicFramePr>
          <p:cNvPr id="12" name="Object 5">
            <a:extLst>
              <a:ext uri="{FF2B5EF4-FFF2-40B4-BE49-F238E27FC236}">
                <a16:creationId xmlns:a16="http://schemas.microsoft.com/office/drawing/2014/main" id="{608BBD63-28DB-4F08-84AB-335B934823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35688" y="855663"/>
          <a:ext cx="1244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571320" progId="Equation.DSMT4">
                  <p:embed/>
                </p:oleObj>
              </mc:Choice>
              <mc:Fallback>
                <p:oleObj name="Equation" r:id="rId2" imgW="124452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688" y="855663"/>
                        <a:ext cx="1244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Strelica savijena prema gore 12">
            <a:extLst>
              <a:ext uri="{FF2B5EF4-FFF2-40B4-BE49-F238E27FC236}">
                <a16:creationId xmlns:a16="http://schemas.microsoft.com/office/drawing/2014/main" id="{446404C9-0B4C-44D7-BC49-EE2F5DF5E551}"/>
              </a:ext>
            </a:extLst>
          </p:cNvPr>
          <p:cNvSpPr/>
          <p:nvPr/>
        </p:nvSpPr>
        <p:spPr>
          <a:xfrm rot="16200000" flipH="1">
            <a:off x="4809331" y="-102393"/>
            <a:ext cx="192087" cy="2990850"/>
          </a:xfrm>
          <a:prstGeom prst="bentUpArrow">
            <a:avLst>
              <a:gd name="adj1" fmla="val 24138"/>
              <a:gd name="adj2" fmla="val 25000"/>
              <a:gd name="adj3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15" name="Ravni poveznik 14">
            <a:extLst>
              <a:ext uri="{FF2B5EF4-FFF2-40B4-BE49-F238E27FC236}">
                <a16:creationId xmlns:a16="http://schemas.microsoft.com/office/drawing/2014/main" id="{9CEC88E8-8B23-4A48-BFE0-F53178B9DB00}"/>
              </a:ext>
            </a:extLst>
          </p:cNvPr>
          <p:cNvCxnSpPr/>
          <p:nvPr/>
        </p:nvCxnSpPr>
        <p:spPr>
          <a:xfrm rot="5400000">
            <a:off x="5126037" y="1058863"/>
            <a:ext cx="473075" cy="158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26" name="Object 6">
            <a:extLst>
              <a:ext uri="{FF2B5EF4-FFF2-40B4-BE49-F238E27FC236}">
                <a16:creationId xmlns:a16="http://schemas.microsoft.com/office/drawing/2014/main" id="{05F78EF4-873C-4314-8A9C-7A46F7668E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2900" y="2151063"/>
          <a:ext cx="209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95200" imgH="622080" progId="Equation.DSMT4">
                  <p:embed/>
                </p:oleObj>
              </mc:Choice>
              <mc:Fallback>
                <p:oleObj name="Equation" r:id="rId4" imgW="209520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151063"/>
                        <a:ext cx="2095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>
            <a:extLst>
              <a:ext uri="{FF2B5EF4-FFF2-40B4-BE49-F238E27FC236}">
                <a16:creationId xmlns:a16="http://schemas.microsoft.com/office/drawing/2014/main" id="{641FF6A2-16F9-4EEC-8655-E777B6CA1A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9600" y="2987675"/>
          <a:ext cx="1854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571320" progId="Equation.DSMT4">
                  <p:embed/>
                </p:oleObj>
              </mc:Choice>
              <mc:Fallback>
                <p:oleObj name="Equation" r:id="rId6" imgW="185400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2987675"/>
                        <a:ext cx="1854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kstniOkvir 18">
            <a:extLst>
              <a:ext uri="{FF2B5EF4-FFF2-40B4-BE49-F238E27FC236}">
                <a16:creationId xmlns:a16="http://schemas.microsoft.com/office/drawing/2014/main" id="{AC9D2BBB-6AD3-4AE3-89B7-CC63C8B60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3082925"/>
            <a:ext cx="70008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·</a:t>
            </a:r>
            <a:r>
              <a:rPr lang="hr-HR" altLang="sr-Latn-RS"/>
              <a:t> 3</a:t>
            </a:r>
          </a:p>
        </p:txBody>
      </p:sp>
      <p:cxnSp>
        <p:nvCxnSpPr>
          <p:cNvPr id="20" name="Ravni poveznik 19">
            <a:extLst>
              <a:ext uri="{FF2B5EF4-FFF2-40B4-BE49-F238E27FC236}">
                <a16:creationId xmlns:a16="http://schemas.microsoft.com/office/drawing/2014/main" id="{D4542464-BE92-481D-927E-5E0015F4C86B}"/>
              </a:ext>
            </a:extLst>
          </p:cNvPr>
          <p:cNvCxnSpPr/>
          <p:nvPr/>
        </p:nvCxnSpPr>
        <p:spPr>
          <a:xfrm rot="5400000">
            <a:off x="3456781" y="3185319"/>
            <a:ext cx="682625" cy="198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28" name="Object 8">
            <a:extLst>
              <a:ext uri="{FF2B5EF4-FFF2-40B4-BE49-F238E27FC236}">
                <a16:creationId xmlns:a16="http://schemas.microsoft.com/office/drawing/2014/main" id="{3747CAD7-8248-4FF3-ABF8-45B348B635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0075" y="3917950"/>
          <a:ext cx="1892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92160" imgH="266400" progId="Equation.DSMT4">
                  <p:embed/>
                </p:oleObj>
              </mc:Choice>
              <mc:Fallback>
                <p:oleObj name="Equation" r:id="rId8" imgW="1892160" imgH="266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075" y="3917950"/>
                        <a:ext cx="18923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>
            <a:extLst>
              <a:ext uri="{FF2B5EF4-FFF2-40B4-BE49-F238E27FC236}">
                <a16:creationId xmlns:a16="http://schemas.microsoft.com/office/drawing/2014/main" id="{4C301DA6-BBF0-4EC3-87DE-0F0FF462DA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2038" y="4548188"/>
          <a:ext cx="1892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92160" imgH="266400" progId="Equation.DSMT4">
                  <p:embed/>
                </p:oleObj>
              </mc:Choice>
              <mc:Fallback>
                <p:oleObj name="Equation" r:id="rId10" imgW="1892160" imgH="266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038" y="4548188"/>
                        <a:ext cx="18923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>
            <a:extLst>
              <a:ext uri="{FF2B5EF4-FFF2-40B4-BE49-F238E27FC236}">
                <a16:creationId xmlns:a16="http://schemas.microsoft.com/office/drawing/2014/main" id="{091A566D-B633-40BD-B254-7AB3F2D7B8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7025" y="5156200"/>
          <a:ext cx="1066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66680" imgH="266400" progId="Equation.DSMT4">
                  <p:embed/>
                </p:oleObj>
              </mc:Choice>
              <mc:Fallback>
                <p:oleObj name="Equation" r:id="rId12" imgW="1066680" imgH="266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5156200"/>
                        <a:ext cx="1066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>
            <a:extLst>
              <a:ext uri="{FF2B5EF4-FFF2-40B4-BE49-F238E27FC236}">
                <a16:creationId xmlns:a16="http://schemas.microsoft.com/office/drawing/2014/main" id="{578AF2CD-5D48-4D6E-8900-72A30AE3E5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2138" y="5730875"/>
          <a:ext cx="647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47640" imgH="266400" progId="Equation.DSMT4">
                  <p:embed/>
                </p:oleObj>
              </mc:Choice>
              <mc:Fallback>
                <p:oleObj name="Equation" r:id="rId14" imgW="647640" imgH="266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5730875"/>
                        <a:ext cx="647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2" name="Object 12">
            <a:extLst>
              <a:ext uri="{FF2B5EF4-FFF2-40B4-BE49-F238E27FC236}">
                <a16:creationId xmlns:a16="http://schemas.microsoft.com/office/drawing/2014/main" id="{02550D71-90DD-4788-8AE0-9DD1B1756E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7150" y="2151063"/>
          <a:ext cx="1244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44520" imgH="571320" progId="Equation.DSMT4">
                  <p:embed/>
                </p:oleObj>
              </mc:Choice>
              <mc:Fallback>
                <p:oleObj name="Equation" r:id="rId16" imgW="1244520" imgH="5713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7150" y="2151063"/>
                        <a:ext cx="1244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3" name="Object 13">
            <a:extLst>
              <a:ext uri="{FF2B5EF4-FFF2-40B4-BE49-F238E27FC236}">
                <a16:creationId xmlns:a16="http://schemas.microsoft.com/office/drawing/2014/main" id="{2368AB9B-0E0B-4087-9B1D-45124A429E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8738" y="2962275"/>
          <a:ext cx="160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00200" imgH="571320" progId="Equation.DSMT4">
                  <p:embed/>
                </p:oleObj>
              </mc:Choice>
              <mc:Fallback>
                <p:oleObj name="Equation" r:id="rId18" imgW="1600200" imgH="57132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8738" y="2962275"/>
                        <a:ext cx="1600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4" name="Object 14">
            <a:extLst>
              <a:ext uri="{FF2B5EF4-FFF2-40B4-BE49-F238E27FC236}">
                <a16:creationId xmlns:a16="http://schemas.microsoft.com/office/drawing/2014/main" id="{B5CBCD18-5F07-4C83-870D-0C3ADD595B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59538" y="3795713"/>
          <a:ext cx="1066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66680" imgH="571320" progId="Equation.DSMT4">
                  <p:embed/>
                </p:oleObj>
              </mc:Choice>
              <mc:Fallback>
                <p:oleObj name="Equation" r:id="rId20" imgW="1066680" imgH="57132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9538" y="3795713"/>
                        <a:ext cx="1066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5" name="Object 15">
            <a:extLst>
              <a:ext uri="{FF2B5EF4-FFF2-40B4-BE49-F238E27FC236}">
                <a16:creationId xmlns:a16="http://schemas.microsoft.com/office/drawing/2014/main" id="{D33DF1AD-46E9-45C7-87E9-6A6760322D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37325" y="4573588"/>
          <a:ext cx="952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52200" imgH="571320" progId="Equation.DSMT4">
                  <p:embed/>
                </p:oleObj>
              </mc:Choice>
              <mc:Fallback>
                <p:oleObj name="Equation" r:id="rId22" imgW="952200" imgH="5713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325" y="4573588"/>
                        <a:ext cx="952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kstniOkvir 29">
            <a:extLst>
              <a:ext uri="{FF2B5EF4-FFF2-40B4-BE49-F238E27FC236}">
                <a16:creationId xmlns:a16="http://schemas.microsoft.com/office/drawing/2014/main" id="{A4B3002F-8CFC-4492-9AEB-D180E6A61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426075"/>
            <a:ext cx="2251075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1600" b="1"/>
              <a:t>RJEŠENJE SUSTAVA: </a:t>
            </a:r>
          </a:p>
          <a:p>
            <a:pPr algn="ctr" eaLnBrk="1" hangingPunct="1"/>
            <a:r>
              <a:rPr lang="hr-HR" altLang="sr-Latn-RS"/>
              <a:t>( 2, –1)</a:t>
            </a:r>
          </a:p>
        </p:txBody>
      </p:sp>
      <p:sp>
        <p:nvSpPr>
          <p:cNvPr id="31" name="Pravokutnik 30">
            <a:extLst>
              <a:ext uri="{FF2B5EF4-FFF2-40B4-BE49-F238E27FC236}">
                <a16:creationId xmlns:a16="http://schemas.microsoft.com/office/drawing/2014/main" id="{380939B9-82E2-420D-ABBD-B4BB3A0E8662}"/>
              </a:ext>
            </a:extLst>
          </p:cNvPr>
          <p:cNvSpPr/>
          <p:nvPr/>
        </p:nvSpPr>
        <p:spPr>
          <a:xfrm>
            <a:off x="3005138" y="5662613"/>
            <a:ext cx="971550" cy="3952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2" name="Pravokutnik 31">
            <a:extLst>
              <a:ext uri="{FF2B5EF4-FFF2-40B4-BE49-F238E27FC236}">
                <a16:creationId xmlns:a16="http://schemas.microsoft.com/office/drawing/2014/main" id="{9CB34BB6-3506-47F8-B952-C8DFF96B4A63}"/>
              </a:ext>
            </a:extLst>
          </p:cNvPr>
          <p:cNvSpPr/>
          <p:nvPr/>
        </p:nvSpPr>
        <p:spPr>
          <a:xfrm>
            <a:off x="6459538" y="4518025"/>
            <a:ext cx="1100137" cy="660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4EED95FE-F790-4D43-A1CE-D9B81EFCC4BE}"/>
              </a:ext>
            </a:extLst>
          </p:cNvPr>
          <p:cNvSpPr txBox="1">
            <a:spLocks noChangeArrowheads="1"/>
          </p:cNvSpPr>
          <p:nvPr/>
        </p:nvSpPr>
        <p:spPr bwMode="auto">
          <a:xfrm rot="-1569551">
            <a:off x="7002463" y="5375275"/>
            <a:ext cx="24272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>
                <a:solidFill>
                  <a:srgbClr val="FF0000"/>
                </a:solidFill>
              </a:rPr>
              <a:t>Ne zaboravite </a:t>
            </a:r>
          </a:p>
          <a:p>
            <a:pPr algn="ctr" eaLnBrk="1" hangingPunct="1"/>
            <a:r>
              <a:rPr lang="hr-HR" altLang="sr-Latn-RS" b="1">
                <a:solidFill>
                  <a:srgbClr val="FF0000"/>
                </a:solidFill>
              </a:rPr>
              <a:t>provjeru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  <p:bldP spid="19" grpId="0"/>
      <p:bldP spid="30" grpId="0"/>
      <p:bldP spid="31" grpId="0" animBg="1"/>
      <p:bldP spid="32" grpId="0" animBg="1"/>
      <p:bldP spid="33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_metoda_supstitucije</Template>
  <TotalTime>1</TotalTime>
  <Words>383</Words>
  <Application>Microsoft Office PowerPoint</Application>
  <PresentationFormat>Prikaz na zaslonu (4:3)</PresentationFormat>
  <Paragraphs>64</Paragraphs>
  <Slides>6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2" baseType="lpstr">
      <vt:lpstr>Arial</vt:lpstr>
      <vt:lpstr>Calibri</vt:lpstr>
      <vt:lpstr>Myriad Pro</vt:lpstr>
      <vt:lpstr>Symbol</vt:lpstr>
      <vt:lpstr>Math 7</vt:lpstr>
      <vt:lpstr>Equation</vt:lpstr>
      <vt:lpstr>4. SUSTAV DVIJU LINEARNIH JEDNADŽBI S DVJEMA NEPOZNANICAMA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SUSTAV DVIJU LINEARNIH JEDNADŽBI S DVJEMA NEPOZNANICAMA</dc:title>
  <dc:creator>Jasminka Viljevac</dc:creator>
  <cp:lastModifiedBy>Jasminka Viljevac</cp:lastModifiedBy>
  <cp:revision>1</cp:revision>
  <dcterms:created xsi:type="dcterms:W3CDTF">2021-09-21T08:09:11Z</dcterms:created>
  <dcterms:modified xsi:type="dcterms:W3CDTF">2021-09-21T08:11:07Z</dcterms:modified>
</cp:coreProperties>
</file>